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294" r:id="rId2"/>
    <p:sldId id="282" r:id="rId3"/>
    <p:sldId id="290" r:id="rId4"/>
    <p:sldId id="295" r:id="rId5"/>
    <p:sldId id="296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69" r:id="rId14"/>
    <p:sldId id="281" r:id="rId15"/>
    <p:sldId id="270" r:id="rId16"/>
    <p:sldId id="271" r:id="rId17"/>
    <p:sldId id="272" r:id="rId18"/>
    <p:sldId id="273" r:id="rId19"/>
    <p:sldId id="29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4A1D0-4BFB-442C-A155-A405686C517A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1D833-736E-47F5-90B4-F345203F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8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01E2C-39B6-48FF-84DD-B949CCBA0B5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3FCB3-BC0B-4628-9702-85D904FFDD9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09942" eaLnBrk="0"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666718" indent="-256777" defTabSz="409942" eaLnBrk="0"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025604" indent="-205722" defTabSz="409942" eaLnBrk="0"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435545" defTabSz="409942" eaLnBrk="0"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1846988" indent="-205722" defTabSz="409942" eaLnBrk="0"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279453" indent="-205722" defTabSz="4099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711919" indent="-205722" defTabSz="4099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144384" indent="-205722" defTabSz="4099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576850" indent="-205722" defTabSz="4099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/>
            <a:fld id="{1F462C66-79B2-4751-9835-E39BCB6FB149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2123778" y="686405"/>
            <a:ext cx="261193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6" tIns="41028" rIns="82056" bIns="41028" anchor="ctr"/>
          <a:lstStyle>
            <a:lvl1pPr defTabSz="433388" eaLnBrk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04850" indent="-271463" defTabSz="433388" eaLnBrk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084263" indent="-217488" defTabSz="433388" eaLnBrk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517650" defTabSz="433388" eaLnBrk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1952625" indent="-217488" defTabSz="433388" eaLnBrk="0"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409825" indent="-217488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867025" indent="-217488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324225" indent="-217488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781425" indent="-217488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 sz="1600">
              <a:solidFill>
                <a:prstClr val="white"/>
              </a:solidFill>
            </a:endParaRPr>
          </a:p>
        </p:txBody>
      </p:sp>
      <p:sp>
        <p:nvSpPr>
          <p:cNvPr id="53252" name="Text Box 2"/>
          <p:cNvSpPr>
            <a:spLocks noGrp="1" noChangeArrowheads="1"/>
          </p:cNvSpPr>
          <p:nvPr>
            <p:ph type="body"/>
          </p:nvPr>
        </p:nvSpPr>
        <p:spPr>
          <a:xfrm>
            <a:off x="913805" y="4342191"/>
            <a:ext cx="5028903" cy="411540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902" tIns="43289" rIns="86902" bIns="43289"/>
          <a:lstStyle/>
          <a:p>
            <a:pPr marL="204220" indent="-204220">
              <a:spcBef>
                <a:spcPts val="426"/>
              </a:spcBef>
              <a:tabLst>
                <a:tab pos="204220" algn="l"/>
                <a:tab pos="1069151" algn="l"/>
                <a:tab pos="1934082" algn="l"/>
                <a:tab pos="2799013" algn="l"/>
                <a:tab pos="3663944" algn="l"/>
                <a:tab pos="4528875" algn="l"/>
                <a:tab pos="5393806" algn="l"/>
                <a:tab pos="6258737" algn="l"/>
                <a:tab pos="7123667" algn="l"/>
                <a:tab pos="7988598" algn="l"/>
                <a:tab pos="8853529" algn="l"/>
                <a:tab pos="9718460" algn="l"/>
              </a:tabLst>
            </a:pPr>
            <a:r>
              <a:rPr lang="en-GB" altLang="en-US" sz="1600">
                <a:latin typeface="Helvetica" charset="0"/>
                <a:ea typeface="MS Gothic" pitchFamily="49" charset="-128"/>
              </a:rPr>
              <a:t>LINKS</a:t>
            </a:r>
          </a:p>
          <a:p>
            <a:pPr marL="204220" indent="-204220">
              <a:spcBef>
                <a:spcPts val="426"/>
              </a:spcBef>
              <a:tabLst>
                <a:tab pos="204220" algn="l"/>
                <a:tab pos="1069151" algn="l"/>
                <a:tab pos="1934082" algn="l"/>
                <a:tab pos="2799013" algn="l"/>
                <a:tab pos="3663944" algn="l"/>
                <a:tab pos="4528875" algn="l"/>
                <a:tab pos="5393806" algn="l"/>
                <a:tab pos="6258737" algn="l"/>
                <a:tab pos="7123667" algn="l"/>
                <a:tab pos="7988598" algn="l"/>
                <a:tab pos="8853529" algn="l"/>
                <a:tab pos="9718460" algn="l"/>
              </a:tabLst>
            </a:pPr>
            <a:endParaRPr lang="en-GB" altLang="en-US" sz="1600">
              <a:latin typeface="Helvetica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46" y="4343798"/>
            <a:ext cx="5030108" cy="41136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3812CC-0736-46FA-B9BC-CA1AAD4AC04E}" type="slidenum">
              <a:rPr lang="en-GB" altLang="en-US">
                <a:solidFill>
                  <a:prstClr val="white"/>
                </a:solidFill>
              </a:rPr>
              <a:pPr/>
              <a:t>25</a:t>
            </a:fld>
            <a:endParaRPr lang="en-GB" altLang="en-US">
              <a:solidFill>
                <a:prstClr val="white"/>
              </a:solidFill>
            </a:endParaRPr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09973" y="693965"/>
            <a:ext cx="4433589" cy="34244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pPr defTabSz="43242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>
              <a:solidFill>
                <a:prstClr val="white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098" y="4342191"/>
            <a:ext cx="5481339" cy="41093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6" tIns="41028" rIns="82056" bIns="41028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A16CA80-BE31-43E6-95BA-4D2DF326A3E3}" type="slidenum">
              <a:rPr lang="en-GB" altLang="en-US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GB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919F5-525D-4F26-BC29-22834D3B4AC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“Rudder problems” can be a lot more than lost rudder. Bearing problems or friction, seal failure, hull distortion leading to those problems. Tiller &amp; steering system problems.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70167-1D84-4E58-A027-DFE74163AE9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>
                <a:latin typeface="Times"/>
              </a:rPr>
              <a:t>Farr 395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913C5-48C8-424A-B57F-8DF0E06983B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>
                <a:latin typeface="Times"/>
              </a:rPr>
              <a:t>Pitting above, under, and below bearing race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C08A8-FA03-46F4-8E62-4CA2A492421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>
                <a:latin typeface="Times"/>
              </a:rPr>
              <a:t>L.E. was slightly cracked, that’s why rudder was pulled. Corrosion was a discovery.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70D91-8EEE-4E28-83FB-8B68ABC6898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>
                <a:latin typeface="Times"/>
              </a:rPr>
              <a:t>DEEP pits just at top of blade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DB08A-52AC-465F-8CC0-5E9ED405EFF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>
                <a:latin typeface="Times"/>
              </a:rPr>
              <a:t>J boat rudder, composite post, stainless sleeve, alum bearing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B2C7C-5AAD-4B90-BD73-25E6B097B1B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>
                <a:latin typeface="Times"/>
              </a:rPr>
              <a:t>Corrosion on edge of stainless sleeve and alum outer race.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09942" eaLnBrk="0"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666718" indent="-256777" defTabSz="409942" eaLnBrk="0"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025604" indent="-205722" defTabSz="409942" eaLnBrk="0"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435545" defTabSz="409942" eaLnBrk="0"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1846988" indent="-205722" defTabSz="409942" eaLnBrk="0"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279453" indent="-205722" defTabSz="4099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711919" indent="-205722" defTabSz="4099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144384" indent="-205722" defTabSz="4099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576850" indent="-205722" defTabSz="40994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650200" algn="l"/>
                <a:tab pos="1298899" algn="l"/>
                <a:tab pos="1949098" algn="l"/>
                <a:tab pos="2597796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/>
            <a:fld id="{86AC77EA-E024-4222-B587-9220EB4C3A2D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0"/>
            <a:ext cx="5027414" cy="40337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99CF-644A-471D-859D-A6B9A03E27C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6/10/2015</a:t>
            </a:fld>
            <a:endParaRPr lang="en-US" sz="1100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4EF8-1685-49F5-A423-72EBD7D3D4D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0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B19B-0C56-4EAA-B455-D1AE1F8CE0C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6/10/2015</a:t>
            </a:fld>
            <a:endParaRPr lang="en-US" sz="1100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39E5-441E-4311-A008-FF67BCF95AF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4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8538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3212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D600-46BB-4239-BA8D-992605FF637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6/10/2015</a:t>
            </a:fld>
            <a:endParaRPr lang="en-US" sz="1100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780D2-470D-4517-8A7A-0238461BA75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7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81" y="1828993"/>
            <a:ext cx="7836480" cy="203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EEECE1"/>
                </a:solidFill>
              </a:rPr>
              <a:t>Antrim Associates, Naval Architects   www.AntrimDesign.com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3925F4-D881-4D46-912E-7F8D3720E38A}" type="slidenum">
              <a:rPr lang="en-US" alt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0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EEECE1"/>
                </a:solidFill>
              </a:rPr>
              <a:t>Antrim Associates, Naval Architects   www.AntrimDesign.com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E80DB1-FC7D-4BE8-956D-D71FF524EF69}" type="slidenum">
              <a:rPr lang="en-US" alt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7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3005-3BFF-4BF8-9374-50119882C4D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6/10/2015</a:t>
            </a:fld>
            <a:endParaRPr lang="en-US" sz="1100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C21D-BF13-4CA7-B0BD-78E5C182B5F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7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75CE-F901-45A1-810D-30E80DF0B21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6/10/2015</a:t>
            </a:fld>
            <a:endParaRPr lang="en-US" sz="1100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04BC-796A-4B6B-8708-F29B53083B1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40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5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682EC-B652-491C-B28A-C290EEFB0128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6/10/2015</a:t>
            </a:fld>
            <a:endParaRPr lang="en-US" sz="1100" dirty="0">
              <a:solidFill>
                <a:srgbClr val="EEECE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1FAC5-147F-4865-949B-F750E3C9875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D2F8-4F55-410E-A847-DD7BAE3103E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6/10/2015</a:t>
            </a:fld>
            <a:endParaRPr lang="en-US" sz="1100" dirty="0">
              <a:solidFill>
                <a:srgbClr val="EEECE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A06E-D4F3-46CA-A463-4A4DAB289F60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9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9499-8115-4D73-8B76-AF070BD2479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6/10/2015</a:t>
            </a:fld>
            <a:endParaRPr lang="en-US" sz="1100" dirty="0">
              <a:solidFill>
                <a:srgbClr val="EEECE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B1DC-BFE7-4575-B483-38A211FA057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6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6CCFC-E0BB-4905-B25B-CB43626A90A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6/10/2015</a:t>
            </a:fld>
            <a:endParaRPr lang="en-US" sz="1100" dirty="0">
              <a:solidFill>
                <a:srgbClr val="EEECE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C208-5E64-4DA4-9A9B-3A523D1022A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0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DE18-2125-449C-9BA3-FDE2E05EB91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6/10/2015</a:t>
            </a:fld>
            <a:endParaRPr lang="en-US" sz="1100" dirty="0">
              <a:solidFill>
                <a:srgbClr val="EEECE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D98A-B9A7-42C8-B132-DA8A845B812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F0BB-3BF6-4F47-8F12-BB15871302E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6/10/2015</a:t>
            </a:fld>
            <a:endParaRPr lang="en-US" sz="1100" dirty="0">
              <a:solidFill>
                <a:srgbClr val="EEECE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AA4B-60AE-463F-BBA4-7C8B9D55B76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3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6480" y="275070"/>
            <a:ext cx="8231040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480" y="1600008"/>
            <a:ext cx="8231040" cy="452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481" y="6356827"/>
            <a:ext cx="2134080" cy="364359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fld id="{B88FBA8C-50C7-46B9-8A31-AE05343E7DD8}" type="datetimeFigureOut">
              <a:rPr lang="en-US">
                <a:solidFill>
                  <a:prstClr val="white">
                    <a:tint val="75000"/>
                  </a:prstClr>
                </a:solidFill>
                <a:latin typeface="Arial" charset="0"/>
                <a:ea typeface="MS Gothic" pitchFamily="49" charset="-128"/>
              </a:rPr>
              <a:pPr defTabSz="414726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t>6/10/2015</a:t>
            </a:fld>
            <a:endParaRPr lang="en-US" sz="1100" dirty="0">
              <a:solidFill>
                <a:srgbClr val="EEECE1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 hangingPunct="1">
              <a:defRPr sz="1100">
                <a:solidFill>
                  <a:schemeClr val="tx2"/>
                </a:solidFill>
              </a:defRPr>
            </a:lvl1pPr>
          </a:lstStyle>
          <a:p>
            <a:pPr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en-US">
              <a:solidFill>
                <a:srgbClr val="EEECE1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1" y="6356827"/>
            <a:ext cx="2134080" cy="364359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72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fld id="{F46B2794-3B9E-4F5D-BE33-C38FC756623F}" type="slidenum">
              <a:rPr lang="en-US">
                <a:solidFill>
                  <a:prstClr val="white">
                    <a:tint val="75000"/>
                  </a:prstClr>
                </a:solidFill>
                <a:latin typeface="Arial" charset="0"/>
                <a:ea typeface="MS Gothic" pitchFamily="49" charset="-128"/>
              </a:rPr>
              <a:pPr defTabSz="414726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t>‹#›</a:t>
            </a:fld>
            <a:endParaRPr lang="en-US">
              <a:solidFill>
                <a:srgbClr val="EEECE1"/>
              </a:solidFill>
              <a:latin typeface="Arial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1276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defTabSz="91297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97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97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97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97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14726" algn="ctr" defTabSz="91297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29452" algn="ctr" defTabSz="91297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44178" algn="ctr" defTabSz="91297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58904" algn="ctr" defTabSz="91297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25" indent="-342725" algn="l" defTabSz="91297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11" indent="-285124" algn="l" defTabSz="91297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7" indent="-227523" algn="l" defTabSz="91297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4" indent="-227523" algn="l" defTabSz="91297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0" indent="-227523" algn="l" defTabSz="91297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ilmaker.com/articles/e_rudder/" TargetMode="External"/><Relationship Id="rId3" Type="http://schemas.openxmlformats.org/officeDocument/2006/relationships/hyperlink" Target="http://antrimdesign.com/steering-under-emergency-rudder.html" TargetMode="External"/><Relationship Id="rId7" Type="http://schemas.openxmlformats.org/officeDocument/2006/relationships/hyperlink" Target="http://sfbaysss.net/resource/doc/kamen-emergency-rudder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ll.com/~pk/PCrudder.html" TargetMode="External"/><Relationship Id="rId5" Type="http://schemas.openxmlformats.org/officeDocument/2006/relationships/hyperlink" Target="http://www.vicmaui.org/pdfs/VM2014%20-%20PS%20Emergency%20Steering.pdf" TargetMode="External"/><Relationship Id="rId10" Type="http://schemas.openxmlformats.org/officeDocument/2006/relationships/hyperlink" Target="http://cruisenews.net/db/pagetemplate.php?cat_id=18" TargetMode="External"/><Relationship Id="rId4" Type="http://schemas.openxmlformats.org/officeDocument/2006/relationships/hyperlink" Target="http://www.selfsteer.com/products/sos/index.php" TargetMode="External"/><Relationship Id="rId9" Type="http://schemas.openxmlformats.org/officeDocument/2006/relationships/hyperlink" Target="http://www.bluemoment.com/emergencyrudders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rimdesign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Rudders and Emergency Steering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124200"/>
            <a:ext cx="6934200" cy="1752600"/>
          </a:xfrm>
        </p:spPr>
        <p:txBody>
          <a:bodyPr/>
          <a:lstStyle/>
          <a:p>
            <a:r>
              <a:rPr lang="en-US" dirty="0" smtClean="0"/>
              <a:t>This is a collection of slides from various presentations I have made.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55581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 smtClean="0">
                <a:solidFill>
                  <a:srgbClr val="EEECE1"/>
                </a:solidFill>
              </a:rPr>
              <a:t>Jim Antrim</a:t>
            </a:r>
          </a:p>
          <a:p>
            <a:r>
              <a:rPr lang="en-US" altLang="en-US" dirty="0" smtClean="0">
                <a:solidFill>
                  <a:srgbClr val="EEECE1"/>
                </a:solidFill>
              </a:rPr>
              <a:t>Antrim </a:t>
            </a:r>
            <a:r>
              <a:rPr lang="en-US" altLang="en-US" dirty="0">
                <a:solidFill>
                  <a:srgbClr val="EEECE1"/>
                </a:solidFill>
              </a:rPr>
              <a:t>Associates, Naval Architects   www.AntrimDesign.com</a:t>
            </a:r>
          </a:p>
        </p:txBody>
      </p:sp>
    </p:spTree>
    <p:extLst>
      <p:ext uri="{BB962C8B-B14F-4D97-AF65-F5344CB8AC3E}">
        <p14:creationId xmlns:p14="http://schemas.microsoft.com/office/powerpoint/2010/main" val="357208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:\Documents and Settings\All Users\Documents\MSOffice\PowerPoint\PCupPrep12\Talk_7-10-11\AlumPo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471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1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 descr="C:\Documents and Settings\All Users\Documents\MSOffice\PowerPoint\PCupPrep12\Talk_7-10-11\BearingCorr2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570413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4" name="Picture 4" descr="C:\Documents and Settings\All Users\Documents\MSOffice\PowerPoint\PCupPrep12\Talk_7-10-11\BearingCorr21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81000"/>
            <a:ext cx="4570412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4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:\Documents and Settings\All Users\Documents\MSOffice\PowerPoint\PCupPrep12\Talk_7-10-11\BearingCorr2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471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99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79575" y="-292100"/>
            <a:ext cx="7464425" cy="1951038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918638" algn="l"/>
                <a:tab pos="1838717" algn="l"/>
                <a:tab pos="2758795" algn="l"/>
                <a:tab pos="3678874" algn="l"/>
                <a:tab pos="4598951" algn="l"/>
                <a:tab pos="5519030" algn="l"/>
                <a:tab pos="6439107" algn="l"/>
                <a:tab pos="7359186" algn="l"/>
                <a:tab pos="8279263" algn="l"/>
                <a:tab pos="9199342" algn="l"/>
              </a:tabLst>
            </a:pPr>
            <a:r>
              <a:rPr lang="en-GB" altLang="en-US" dirty="0" smtClean="0"/>
              <a:t>Problem:  Loss of rudder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0" y="1036910"/>
            <a:ext cx="7188480" cy="30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55680" y="4327655"/>
            <a:ext cx="8936640" cy="271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defTabSz="41468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>
                <a:solidFill>
                  <a:srgbClr val="FFFF00"/>
                </a:solidFill>
              </a:rPr>
              <a:t>If this was an arrow, the feathers in are the wrong place.</a:t>
            </a:r>
          </a:p>
          <a:p>
            <a:pPr defTabSz="41468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altLang="en-US" dirty="0">
              <a:solidFill>
                <a:srgbClr val="FFFF00"/>
              </a:solidFill>
            </a:endParaRPr>
          </a:p>
          <a:p>
            <a:pPr defTabSz="41468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>
                <a:solidFill>
                  <a:srgbClr val="FFFF00"/>
                </a:solidFill>
              </a:rPr>
              <a:t>Get the boat under control. Rig your emergency steering</a:t>
            </a:r>
          </a:p>
          <a:p>
            <a:pPr defTabSz="41468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altLang="en-US" dirty="0">
              <a:solidFill>
                <a:srgbClr val="FFFF00"/>
              </a:solidFill>
            </a:endParaRPr>
          </a:p>
          <a:p>
            <a:pPr defTabSz="41468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>
                <a:solidFill>
                  <a:srgbClr val="FFFF00"/>
                </a:solidFill>
              </a:rPr>
              <a:t>A drogue will steady the boat and make it easier to mount the emergency rudder.</a:t>
            </a:r>
          </a:p>
          <a:p>
            <a:pPr defTabSz="41468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altLang="en-US" dirty="0">
              <a:solidFill>
                <a:srgbClr val="FFFF00"/>
              </a:solidFill>
            </a:endParaRPr>
          </a:p>
          <a:p>
            <a:pPr defTabSz="41468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>
                <a:solidFill>
                  <a:srgbClr val="FFFF00"/>
                </a:solidFill>
              </a:rPr>
              <a:t>When underway again, balance the sail plan &amp; helm. Drogue may help that too.</a:t>
            </a:r>
          </a:p>
          <a:p>
            <a:pPr defTabSz="41468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alt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40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Emergency Steering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89163"/>
            <a:ext cx="8915399" cy="4364037"/>
          </a:xfrm>
        </p:spPr>
        <p:txBody>
          <a:bodyPr/>
          <a:lstStyle/>
          <a:p>
            <a:pPr marL="1376363" indent="-1376363">
              <a:buFontTx/>
              <a:buNone/>
            </a:pPr>
            <a:r>
              <a:rPr lang="en-US" altLang="en-US" dirty="0"/>
              <a:t>OSR 4.15	</a:t>
            </a:r>
            <a:r>
              <a:rPr lang="en-US" altLang="en-US" dirty="0" smtClean="0"/>
              <a:t> basics</a:t>
            </a:r>
            <a:endParaRPr lang="en-US" altLang="en-US" dirty="0"/>
          </a:p>
          <a:p>
            <a:r>
              <a:rPr lang="en-US" altLang="en-US" dirty="0"/>
              <a:t>Must have an emergency </a:t>
            </a:r>
            <a:r>
              <a:rPr lang="en-US" altLang="en-US" dirty="0" smtClean="0"/>
              <a:t>tiller</a:t>
            </a:r>
            <a:r>
              <a:rPr lang="en-US" altLang="en-US" dirty="0"/>
              <a:t>	</a:t>
            </a:r>
          </a:p>
          <a:p>
            <a:r>
              <a:rPr lang="en-US" altLang="en-US" dirty="0"/>
              <a:t>“Alternative methods of steering the yacht in any sea </a:t>
            </a:r>
            <a:r>
              <a:rPr lang="en-US" altLang="en-US" dirty="0" smtClean="0"/>
              <a:t>condition </a:t>
            </a:r>
            <a:r>
              <a:rPr lang="en-US" altLang="en-US" dirty="0"/>
              <a:t>in the event of rudder loss</a:t>
            </a:r>
            <a:r>
              <a:rPr lang="en-US" altLang="en-US" dirty="0" smtClean="0"/>
              <a:t>.”</a:t>
            </a:r>
            <a:r>
              <a:rPr lang="en-US" altLang="en-US" dirty="0"/>
              <a:t>	</a:t>
            </a:r>
          </a:p>
          <a:p>
            <a:r>
              <a:rPr lang="en-US" altLang="en-US" dirty="0"/>
              <a:t>“Must be proven to work.”</a:t>
            </a:r>
          </a:p>
        </p:txBody>
      </p:sp>
    </p:spTree>
    <p:extLst>
      <p:ext uri="{BB962C8B-B14F-4D97-AF65-F5344CB8AC3E}">
        <p14:creationId xmlns:p14="http://schemas.microsoft.com/office/powerpoint/2010/main" val="40438429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609600" y="1427222"/>
            <a:ext cx="7924320" cy="54307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81631" tIns="42448" rIns="81631" bIns="42448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FF0000"/>
              </a:buClr>
              <a:buSzPct val="100000"/>
            </a:pPr>
            <a:r>
              <a:rPr lang="en-GB" altLang="en-US" sz="1300" dirty="0">
                <a:solidFill>
                  <a:srgbClr val="FF0000"/>
                </a:solidFill>
              </a:rPr>
              <a:t>ANTRIM </a:t>
            </a: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FF00"/>
                </a:solidFill>
                <a:hlinkClick r:id="rId3"/>
              </a:rPr>
              <a:t>http://antrimdesign.com/steering-under-emergency-rudder.html</a:t>
            </a:r>
            <a:endParaRPr lang="en-GB" altLang="en-US" sz="1300" dirty="0">
              <a:solidFill>
                <a:srgbClr val="FFFF00"/>
              </a:solidFill>
            </a:endParaRP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0000"/>
                </a:solidFill>
              </a:rPr>
              <a:t>SCANMAR SOS rudder</a:t>
            </a: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FF00"/>
                </a:solidFill>
                <a:hlinkClick r:id="rId4"/>
              </a:rPr>
              <a:t>http://</a:t>
            </a:r>
            <a:r>
              <a:rPr lang="en-GB" altLang="en-US" sz="1300" dirty="0" smtClean="0">
                <a:solidFill>
                  <a:srgbClr val="FFFF00"/>
                </a:solidFill>
                <a:hlinkClick r:id="rId4"/>
              </a:rPr>
              <a:t>www.selfsteer.com/products/sos/index.php</a:t>
            </a:r>
            <a:endParaRPr lang="en-GB" altLang="en-US" sz="1300" dirty="0" smtClean="0">
              <a:solidFill>
                <a:srgbClr val="FFFF00"/>
              </a:solidFill>
            </a:endParaRP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0000"/>
                </a:solidFill>
              </a:rPr>
              <a:t>Vic Maui</a:t>
            </a: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FF00"/>
                </a:solidFill>
                <a:hlinkClick r:id="rId5"/>
              </a:rPr>
              <a:t>http://www.vicmaui.org/pdfs/VM2014%20-%20PS%20Emergency%20Steering.pdf</a:t>
            </a:r>
            <a:endParaRPr lang="en-GB" altLang="en-US" sz="1300" dirty="0">
              <a:solidFill>
                <a:srgbClr val="FFFF00"/>
              </a:solidFill>
            </a:endParaRP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FF0000"/>
              </a:buClr>
              <a:buSzPct val="100000"/>
            </a:pPr>
            <a:r>
              <a:rPr lang="en-GB" altLang="en-US" sz="1300" dirty="0">
                <a:solidFill>
                  <a:srgbClr val="FF0000"/>
                </a:solidFill>
              </a:rPr>
              <a:t>Paul </a:t>
            </a:r>
            <a:r>
              <a:rPr lang="en-GB" altLang="en-US" sz="1300" dirty="0" err="1">
                <a:solidFill>
                  <a:srgbClr val="FF0000"/>
                </a:solidFill>
              </a:rPr>
              <a:t>Kamen’s</a:t>
            </a:r>
            <a:r>
              <a:rPr lang="en-GB" altLang="en-US" sz="1300" dirty="0">
                <a:solidFill>
                  <a:srgbClr val="FF0000"/>
                </a:solidFill>
              </a:rPr>
              <a:t> emergency rudder </a:t>
            </a:r>
            <a:r>
              <a:rPr lang="en-GB" altLang="en-US" sz="1300" dirty="0" smtClean="0">
                <a:solidFill>
                  <a:srgbClr val="FF0000"/>
                </a:solidFill>
              </a:rPr>
              <a:t>pages</a:t>
            </a:r>
            <a:endParaRPr lang="en-GB" altLang="en-US" sz="1300" dirty="0">
              <a:solidFill>
                <a:srgbClr val="FF0000"/>
              </a:solidFill>
            </a:endParaRP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FF00"/>
                </a:solidFill>
                <a:hlinkClick r:id="rId6"/>
              </a:rPr>
              <a:t>http://www.well.com/~</a:t>
            </a:r>
            <a:r>
              <a:rPr lang="en-GB" altLang="en-US" sz="1300" dirty="0" smtClean="0">
                <a:solidFill>
                  <a:srgbClr val="FFFF00"/>
                </a:solidFill>
                <a:hlinkClick r:id="rId6"/>
              </a:rPr>
              <a:t>pk/PCrudder.html</a:t>
            </a:r>
            <a:endParaRPr lang="en-GB" altLang="en-US" sz="1300" dirty="0" smtClean="0">
              <a:solidFill>
                <a:srgbClr val="FFFF00"/>
              </a:solidFill>
            </a:endParaRP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FF00"/>
                </a:solidFill>
                <a:hlinkClick r:id="rId7"/>
              </a:rPr>
              <a:t>http://sfbaysss.net/resource/doc/kamen-emergency-rudder.pdf</a:t>
            </a:r>
            <a:endParaRPr lang="en-GB" altLang="en-US" sz="1300" dirty="0">
              <a:solidFill>
                <a:srgbClr val="FFFF00"/>
              </a:solidFill>
            </a:endParaRP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FF0000"/>
              </a:buClr>
              <a:buSzPct val="100000"/>
            </a:pPr>
            <a:r>
              <a:rPr lang="en-GB" altLang="en-US" sz="1300" dirty="0">
                <a:solidFill>
                  <a:srgbClr val="FF0000"/>
                </a:solidFill>
              </a:rPr>
              <a:t>Pineapple Sails</a:t>
            </a: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FF00"/>
                </a:solidFill>
                <a:hlinkClick r:id="rId8"/>
              </a:rPr>
              <a:t>http://www.sailmaker.com/articles/e_rudder/</a:t>
            </a:r>
            <a:endParaRPr lang="en-GB" altLang="en-US" sz="1300" dirty="0">
              <a:solidFill>
                <a:srgbClr val="FFFF00"/>
              </a:solidFill>
            </a:endParaRP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FF0000"/>
              </a:buClr>
              <a:buSzPct val="100000"/>
            </a:pPr>
            <a:r>
              <a:rPr lang="en-GB" altLang="en-US" sz="1300" dirty="0">
                <a:solidFill>
                  <a:srgbClr val="FF3300"/>
                </a:solidFill>
              </a:rPr>
              <a:t>Blue Moment   (Rob Macfarlane)</a:t>
            </a: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FF00"/>
                </a:solidFill>
                <a:hlinkClick r:id="rId9"/>
              </a:rPr>
              <a:t>http://</a:t>
            </a:r>
            <a:r>
              <a:rPr lang="en-GB" altLang="en-US" sz="1300" dirty="0" smtClean="0">
                <a:solidFill>
                  <a:srgbClr val="FFFF00"/>
                </a:solidFill>
                <a:hlinkClick r:id="rId9"/>
              </a:rPr>
              <a:t>www.bluemoment.com/emergencyrudders.html</a:t>
            </a:r>
            <a:endParaRPr lang="en-GB" altLang="en-US" sz="1300" dirty="0" smtClean="0">
              <a:solidFill>
                <a:srgbClr val="FFFF00"/>
              </a:solidFill>
            </a:endParaRP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FF0000"/>
              </a:buClr>
              <a:buSzPct val="100000"/>
            </a:pPr>
            <a:r>
              <a:rPr lang="en-GB" altLang="en-US" sz="1300" dirty="0">
                <a:solidFill>
                  <a:srgbClr val="FF3300"/>
                </a:solidFill>
              </a:rPr>
              <a:t>Singlehanded Sailing Society</a:t>
            </a:r>
            <a:endParaRPr lang="en-GB" altLang="en-US" sz="1300" dirty="0">
              <a:solidFill>
                <a:srgbClr val="FF3300"/>
              </a:solidFill>
              <a:hlinkClick r:id="rId9"/>
            </a:endParaRP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FF00"/>
                </a:solidFill>
                <a:hlinkClick r:id="rId9"/>
              </a:rPr>
              <a:t>http://sfbaysss.net/resource/doc/rudders-and-self-steering-compendium.pdf</a:t>
            </a: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0000"/>
                </a:solidFill>
              </a:rPr>
              <a:t>Lots of Links</a:t>
            </a: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FF00"/>
                </a:solidFill>
                <a:hlinkClick r:id="rId10"/>
              </a:rPr>
              <a:t>http://cruisenews.net/db/pagetemplate.php?cat_id=18</a:t>
            </a:r>
            <a:endParaRPr lang="en-GB" altLang="en-US" sz="1300" dirty="0">
              <a:solidFill>
                <a:srgbClr val="FFFF00"/>
              </a:solidFill>
            </a:endParaRP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altLang="en-US" sz="1300" dirty="0">
              <a:solidFill>
                <a:srgbClr val="FFFF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525120" y="276510"/>
            <a:ext cx="6298560" cy="89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300" dirty="0">
                <a:solidFill>
                  <a:srgbClr val="FFFF00"/>
                </a:solidFill>
              </a:rPr>
              <a:t>FREE PDF file drawings of emergency rudder blade</a:t>
            </a: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FF0000"/>
              </a:buClr>
              <a:buSzPct val="100000"/>
            </a:pPr>
            <a:r>
              <a:rPr lang="en-GB" altLang="en-US" sz="1300" dirty="0">
                <a:solidFill>
                  <a:srgbClr val="FFFF00"/>
                </a:solidFill>
              </a:rPr>
              <a:t>Under</a:t>
            </a:r>
            <a:r>
              <a:rPr lang="en-GB" altLang="en-US" sz="1300" dirty="0">
                <a:solidFill>
                  <a:srgbClr val="FF0000"/>
                </a:solidFill>
              </a:rPr>
              <a:t> ANTRIM </a:t>
            </a:r>
            <a:r>
              <a:rPr lang="en-GB" altLang="en-US" sz="1300" dirty="0">
                <a:solidFill>
                  <a:srgbClr val="FFFF00"/>
                </a:solidFill>
              </a:rPr>
              <a:t>link below</a:t>
            </a:r>
          </a:p>
          <a:p>
            <a:pPr defTabSz="414683" fontAlgn="base" hangingPunct="0"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altLang="en-US" sz="1300" dirty="0">
              <a:solidFill>
                <a:srgbClr val="FFFF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04800" y="239098"/>
            <a:ext cx="2937600" cy="118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589" tIns="41795" rIns="83589" bIns="41795" anchor="ctr"/>
          <a:lstStyle>
            <a:lvl1pPr eaLnBrk="0">
              <a:tabLst>
                <a:tab pos="0" algn="l"/>
                <a:tab pos="1012825" algn="l"/>
                <a:tab pos="2027238" algn="l"/>
                <a:tab pos="3041650" algn="l"/>
                <a:tab pos="4056063" algn="l"/>
                <a:tab pos="5070475" algn="l"/>
                <a:tab pos="6084888" algn="l"/>
                <a:tab pos="7099300" algn="l"/>
                <a:tab pos="8113713" algn="l"/>
                <a:tab pos="9128125" algn="l"/>
                <a:tab pos="10142538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>
              <a:tabLst>
                <a:tab pos="0" algn="l"/>
                <a:tab pos="1012825" algn="l"/>
                <a:tab pos="2027238" algn="l"/>
                <a:tab pos="3041650" algn="l"/>
                <a:tab pos="4056063" algn="l"/>
                <a:tab pos="5070475" algn="l"/>
                <a:tab pos="6084888" algn="l"/>
                <a:tab pos="7099300" algn="l"/>
                <a:tab pos="8113713" algn="l"/>
                <a:tab pos="9128125" algn="l"/>
                <a:tab pos="10142538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>
              <a:tabLst>
                <a:tab pos="0" algn="l"/>
                <a:tab pos="1012825" algn="l"/>
                <a:tab pos="2027238" algn="l"/>
                <a:tab pos="3041650" algn="l"/>
                <a:tab pos="4056063" algn="l"/>
                <a:tab pos="5070475" algn="l"/>
                <a:tab pos="6084888" algn="l"/>
                <a:tab pos="7099300" algn="l"/>
                <a:tab pos="8113713" algn="l"/>
                <a:tab pos="9128125" algn="l"/>
                <a:tab pos="10142538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>
              <a:tabLst>
                <a:tab pos="0" algn="l"/>
                <a:tab pos="1012825" algn="l"/>
                <a:tab pos="2027238" algn="l"/>
                <a:tab pos="3041650" algn="l"/>
                <a:tab pos="4056063" algn="l"/>
                <a:tab pos="5070475" algn="l"/>
                <a:tab pos="6084888" algn="l"/>
                <a:tab pos="7099300" algn="l"/>
                <a:tab pos="8113713" algn="l"/>
                <a:tab pos="9128125" algn="l"/>
                <a:tab pos="10142538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>
              <a:tabLst>
                <a:tab pos="0" algn="l"/>
                <a:tab pos="1012825" algn="l"/>
                <a:tab pos="2027238" algn="l"/>
                <a:tab pos="3041650" algn="l"/>
                <a:tab pos="4056063" algn="l"/>
                <a:tab pos="5070475" algn="l"/>
                <a:tab pos="6084888" algn="l"/>
                <a:tab pos="7099300" algn="l"/>
                <a:tab pos="8113713" algn="l"/>
                <a:tab pos="9128125" algn="l"/>
                <a:tab pos="10142538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1012825" algn="l"/>
                <a:tab pos="2027238" algn="l"/>
                <a:tab pos="3041650" algn="l"/>
                <a:tab pos="4056063" algn="l"/>
                <a:tab pos="5070475" algn="l"/>
                <a:tab pos="6084888" algn="l"/>
                <a:tab pos="7099300" algn="l"/>
                <a:tab pos="8113713" algn="l"/>
                <a:tab pos="9128125" algn="l"/>
                <a:tab pos="10142538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1012825" algn="l"/>
                <a:tab pos="2027238" algn="l"/>
                <a:tab pos="3041650" algn="l"/>
                <a:tab pos="4056063" algn="l"/>
                <a:tab pos="5070475" algn="l"/>
                <a:tab pos="6084888" algn="l"/>
                <a:tab pos="7099300" algn="l"/>
                <a:tab pos="8113713" algn="l"/>
                <a:tab pos="9128125" algn="l"/>
                <a:tab pos="10142538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1012825" algn="l"/>
                <a:tab pos="2027238" algn="l"/>
                <a:tab pos="3041650" algn="l"/>
                <a:tab pos="4056063" algn="l"/>
                <a:tab pos="5070475" algn="l"/>
                <a:tab pos="6084888" algn="l"/>
                <a:tab pos="7099300" algn="l"/>
                <a:tab pos="8113713" algn="l"/>
                <a:tab pos="9128125" algn="l"/>
                <a:tab pos="10142538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1012825" algn="l"/>
                <a:tab pos="2027238" algn="l"/>
                <a:tab pos="3041650" algn="l"/>
                <a:tab pos="4056063" algn="l"/>
                <a:tab pos="5070475" algn="l"/>
                <a:tab pos="6084888" algn="l"/>
                <a:tab pos="7099300" algn="l"/>
                <a:tab pos="8113713" algn="l"/>
                <a:tab pos="9128125" algn="l"/>
                <a:tab pos="10142538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defTabSz="414683" eaLnBrk="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3600" dirty="0">
                <a:solidFill>
                  <a:srgbClr val="FFC62A"/>
                </a:solidFill>
              </a:rPr>
              <a:t>Emergency</a:t>
            </a:r>
          </a:p>
          <a:p>
            <a:pPr defTabSz="414683" eaLnBrk="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3600" dirty="0">
                <a:solidFill>
                  <a:srgbClr val="FFC62A"/>
                </a:solidFill>
              </a:rPr>
              <a:t>Rudder Links</a:t>
            </a:r>
          </a:p>
        </p:txBody>
      </p:sp>
    </p:spTree>
    <p:extLst>
      <p:ext uri="{BB962C8B-B14F-4D97-AF65-F5344CB8AC3E}">
        <p14:creationId xmlns:p14="http://schemas.microsoft.com/office/powerpoint/2010/main" val="3035761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EEECE1"/>
                </a:solidFill>
              </a:rPr>
              <a:t>Antrim Associates, Naval Architects   www.AntrimDesign.com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  <a:latin typeface="Arial" charset="0"/>
              </a:rPr>
              <a:t>When you lose your rudder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1650"/>
            <a:ext cx="7772400" cy="4324350"/>
          </a:xfrm>
        </p:spPr>
        <p:txBody>
          <a:bodyPr/>
          <a:lstStyle/>
          <a:p>
            <a:pPr marL="609474" indent="-609474"/>
            <a:r>
              <a:rPr lang="en-US" altLang="en-US" sz="2400" i="1">
                <a:solidFill>
                  <a:srgbClr val="FF0000"/>
                </a:solidFill>
                <a:latin typeface="Arial" charset="0"/>
              </a:rPr>
              <a:t>“Out of Control”</a:t>
            </a:r>
            <a:r>
              <a:rPr lang="en-US" altLang="en-US" sz="2400">
                <a:latin typeface="Arial" charset="0"/>
              </a:rPr>
              <a:t>  takes on a new meaning. </a:t>
            </a:r>
          </a:p>
          <a:p>
            <a:pPr marL="609474" indent="-609474"/>
            <a:r>
              <a:rPr lang="en-US" altLang="en-US" sz="2400">
                <a:latin typeface="Arial" charset="0"/>
              </a:rPr>
              <a:t>Emergency Rudder tests you did at home </a:t>
            </a:r>
            <a:r>
              <a:rPr lang="en-US" altLang="en-US" sz="2400" i="1">
                <a:solidFill>
                  <a:srgbClr val="FF0000"/>
                </a:solidFill>
                <a:latin typeface="Arial" charset="0"/>
              </a:rPr>
              <a:t>will not prepare you</a:t>
            </a:r>
            <a:r>
              <a:rPr lang="en-US" altLang="en-US" sz="2400">
                <a:latin typeface="Arial" charset="0"/>
              </a:rPr>
              <a:t> for this experience! Fin keel boat may spin like a top.</a:t>
            </a:r>
          </a:p>
          <a:p>
            <a:pPr marL="609474" indent="-609474"/>
            <a:r>
              <a:rPr lang="en-US" altLang="en-US" sz="2400">
                <a:latin typeface="Arial" charset="0"/>
              </a:rPr>
              <a:t>Deal with problem calmly, crew harnessed to boat.</a:t>
            </a:r>
          </a:p>
          <a:p>
            <a:pPr marL="609474" indent="-609474"/>
            <a:r>
              <a:rPr lang="en-US" altLang="en-US" sz="2400">
                <a:latin typeface="Arial" charset="0"/>
              </a:rPr>
              <a:t>Deployment of E.Rudder will be very difficult with boat swinging.</a:t>
            </a:r>
          </a:p>
          <a:p>
            <a:pPr marL="609474" indent="-609474"/>
            <a:r>
              <a:rPr lang="en-US" altLang="en-US" sz="2400">
                <a:latin typeface="Arial" charset="0"/>
              </a:rPr>
              <a:t>Drop sails. Raise working jib. Sheet in hard.</a:t>
            </a:r>
          </a:p>
          <a:p>
            <a:pPr marL="609474" indent="-609474"/>
            <a:r>
              <a:rPr lang="en-US" altLang="en-US" sz="2400">
                <a:latin typeface="Arial" charset="0"/>
              </a:rPr>
              <a:t>Deploy drogue tied to stern until E.Rudder is fitted.</a:t>
            </a:r>
          </a:p>
        </p:txBody>
      </p:sp>
    </p:spTree>
    <p:extLst>
      <p:ext uri="{BB962C8B-B14F-4D97-AF65-F5344CB8AC3E}">
        <p14:creationId xmlns:p14="http://schemas.microsoft.com/office/powerpoint/2010/main" val="19070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EEECE1"/>
                </a:solidFill>
              </a:rPr>
              <a:t>Antrim </a:t>
            </a:r>
            <a:r>
              <a:rPr lang="en-US" altLang="en-US" dirty="0">
                <a:solidFill>
                  <a:srgbClr val="EEECE1"/>
                </a:solidFill>
              </a:rPr>
              <a:t>Associates, Naval Architects   www.AntrimDesign.com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FFFF00"/>
                </a:solidFill>
                <a:latin typeface="Arial" charset="0"/>
              </a:rPr>
              <a:t>Steering under </a:t>
            </a:r>
            <a:br>
              <a:rPr lang="en-US" altLang="en-US" sz="320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3200" dirty="0">
                <a:solidFill>
                  <a:srgbClr val="FFFF00"/>
                </a:solidFill>
                <a:latin typeface="Arial" charset="0"/>
              </a:rPr>
              <a:t>EMERGENCY RUDDER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3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Arial" charset="0"/>
              </a:rPr>
              <a:t>Forget racing. </a:t>
            </a:r>
            <a:r>
              <a:rPr lang="en-US" altLang="en-US" sz="2000" i="1">
                <a:latin typeface="Arial" charset="0"/>
              </a:rPr>
              <a:t>Goal is to get to port without breaking the emergency rudder.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Arial" charset="0"/>
              </a:rPr>
              <a:t>Reduce steering loads to avoid overloading emergency rudder and tiring the helmsmen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Arial" charset="0"/>
              </a:rPr>
              <a:t>Moderate speed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latin typeface="Arial" charset="0"/>
              </a:rPr>
              <a:t>Steady speed makes steering easier; but avoid high speed surfing, which can overload emergency rudder.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Arial" charset="0"/>
              </a:rPr>
              <a:t>Balance the sail plan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latin typeface="Arial" charset="0"/>
              </a:rPr>
              <a:t>Twin jibs on whisker poles if downwind.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latin typeface="Arial" charset="0"/>
              </a:rPr>
              <a:t>Eased mainsheet, or reefed main if excessive weather helm on reaching or upwind course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Arial" charset="0"/>
              </a:rPr>
              <a:t>Drogue may be useful to make steering easier.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latin typeface="Arial" charset="0"/>
              </a:rPr>
              <a:t>Try it if Emergency Rudder is working too hard, steady course is difficult, or sailplan can’t be balanced</a:t>
            </a:r>
          </a:p>
        </p:txBody>
      </p:sp>
    </p:spTree>
    <p:extLst>
      <p:ext uri="{BB962C8B-B14F-4D97-AF65-F5344CB8AC3E}">
        <p14:creationId xmlns:p14="http://schemas.microsoft.com/office/powerpoint/2010/main" val="856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EEECE1"/>
                </a:solidFill>
              </a:rPr>
              <a:t>Antrim Associates, Naval Architects   www.AntrimDesign.com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76300"/>
          </a:xfrm>
        </p:spPr>
        <p:txBody>
          <a:bodyPr/>
          <a:lstStyle/>
          <a:p>
            <a:r>
              <a:rPr lang="en-US" altLang="en-US" sz="3200" dirty="0">
                <a:solidFill>
                  <a:srgbClr val="FFFF00"/>
                </a:solidFill>
              </a:rPr>
              <a:t>Emergency Rudder Options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2" y="7620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Blade style</a:t>
            </a:r>
            <a:r>
              <a:rPr lang="en-US" altLang="en-US" sz="2000" dirty="0"/>
              <a:t> (looks kind of like a real rudder)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Custom designed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Scanmar</a:t>
            </a:r>
            <a:r>
              <a:rPr lang="en-US" altLang="en-US" sz="2000" dirty="0"/>
              <a:t> SOS rudder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Build it yourself with available guidelines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Steering </a:t>
            </a:r>
            <a:r>
              <a:rPr lang="en-US" altLang="en-US" sz="2800" dirty="0" smtClean="0">
                <a:solidFill>
                  <a:srgbClr val="FF0000"/>
                </a:solidFill>
              </a:rPr>
              <a:t>Oar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Drag device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Seabrake</a:t>
            </a:r>
            <a:r>
              <a:rPr lang="en-US" altLang="en-US" sz="2000" dirty="0"/>
              <a:t> or Delta Drogue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Chain, anchor, and/or annoying crew member hung off spinnaker pole mounted on the transom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Drogue </a:t>
            </a:r>
            <a:r>
              <a:rPr lang="en-US" altLang="en-US" sz="2000" dirty="0" smtClean="0"/>
              <a:t>is not </a:t>
            </a:r>
            <a:r>
              <a:rPr lang="en-US" altLang="en-US" sz="2000" dirty="0"/>
              <a:t>the best primary emergency steering device; but is strongly recommended as </a:t>
            </a:r>
            <a:r>
              <a:rPr lang="en-US" altLang="en-US" sz="2000" dirty="0" smtClean="0"/>
              <a:t>potential </a:t>
            </a:r>
            <a:r>
              <a:rPr lang="en-US" altLang="en-US" sz="2000" dirty="0"/>
              <a:t>assistance to small blades or </a:t>
            </a:r>
            <a:r>
              <a:rPr lang="en-US" altLang="en-US" sz="2000" dirty="0" smtClean="0"/>
              <a:t>oar, for steadying the boat while e-rudder is deployed, and as backup option if e-rudder fails.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66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Antrim Associates, Naval Architects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Emergency Rudder Pointers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2971800"/>
          </a:xfrm>
        </p:spPr>
        <p:txBody>
          <a:bodyPr/>
          <a:lstStyle/>
          <a:p>
            <a:r>
              <a:rPr lang="en-US" altLang="en-US" sz="2400">
                <a:latin typeface="Arial" charset="0"/>
              </a:rPr>
              <a:t>Think about a system that will be EASY TO DEPLOY with boat moving</a:t>
            </a:r>
          </a:p>
          <a:p>
            <a:pPr lvl="1"/>
            <a:r>
              <a:rPr lang="en-US" altLang="en-US" sz="2000">
                <a:latin typeface="Arial" charset="0"/>
              </a:rPr>
              <a:t>Daggerboard style with Cassette is good choice</a:t>
            </a:r>
          </a:p>
          <a:p>
            <a:r>
              <a:rPr lang="en-US" altLang="en-US" sz="2400">
                <a:latin typeface="Arial" charset="0"/>
              </a:rPr>
              <a:t>BUILD IT STRONG</a:t>
            </a:r>
          </a:p>
          <a:p>
            <a:pPr lvl="1"/>
            <a:r>
              <a:rPr lang="en-US" altLang="en-US" sz="2000">
                <a:latin typeface="Arial" charset="0"/>
              </a:rPr>
              <a:t>Is it at least as strong as your primary rudder?</a:t>
            </a:r>
          </a:p>
          <a:p>
            <a:pPr lvl="1"/>
            <a:r>
              <a:rPr lang="en-US" altLang="en-US" sz="2000">
                <a:latin typeface="Arial" charset="0"/>
              </a:rPr>
              <a:t>Rudder of correct size from a smaller boat is probably not strong enough; because your boat will be faster and heavier and will generate higher loads.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14400" y="4400550"/>
            <a:ext cx="75184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>
                <a:solidFill>
                  <a:schemeClr val="accent2"/>
                </a:solidFill>
                <a:latin typeface="Arial" charset="0"/>
              </a:rPr>
              <a:t>Rudder serves two functions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12800" y="4857750"/>
            <a:ext cx="7823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latin typeface="Arial" charset="0"/>
              </a:rPr>
              <a:t>Directional stability – Pick a course and go in a straight line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latin typeface="Arial" charset="0"/>
              </a:rPr>
              <a:t>Steering – Ability to change course</a:t>
            </a:r>
          </a:p>
        </p:txBody>
      </p:sp>
    </p:spTree>
    <p:extLst>
      <p:ext uri="{BB962C8B-B14F-4D97-AF65-F5344CB8AC3E}">
        <p14:creationId xmlns:p14="http://schemas.microsoft.com/office/powerpoint/2010/main" val="79491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Steering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816850" cy="4364037"/>
          </a:xfrm>
        </p:spPr>
        <p:txBody>
          <a:bodyPr/>
          <a:lstStyle/>
          <a:p>
            <a:pPr marL="511175" indent="-511175">
              <a:buFontTx/>
              <a:buNone/>
            </a:pPr>
            <a:r>
              <a:rPr lang="en-US" altLang="en-US" i="1">
                <a:latin typeface="Arial" charset="0"/>
              </a:rPr>
              <a:t>AVOID USING YOUR EMERGENCY STEERING</a:t>
            </a:r>
          </a:p>
          <a:p>
            <a:pPr marL="511175" indent="-511175">
              <a:buFontTx/>
              <a:buNone/>
            </a:pPr>
            <a:endParaRPr lang="en-US" altLang="en-US" i="1">
              <a:latin typeface="Arial" charset="0"/>
            </a:endParaRPr>
          </a:p>
          <a:p>
            <a:pPr marL="511175" indent="-511175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800">
                <a:latin typeface="Arial" charset="0"/>
              </a:rPr>
              <a:t>Rudders are the most common problem in Hawaii races.</a:t>
            </a:r>
          </a:p>
          <a:p>
            <a:pPr marL="511175" indent="-511175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800">
                <a:latin typeface="Arial" charset="0"/>
              </a:rPr>
              <a:t>Check your primary rudder before you leave.</a:t>
            </a:r>
          </a:p>
          <a:p>
            <a:pPr marL="511175" indent="-511175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800">
                <a:latin typeface="Arial" charset="0"/>
              </a:rPr>
              <a:t>If your rudder has not been pulled for inspection in last 3 years, do it now!</a:t>
            </a:r>
          </a:p>
        </p:txBody>
      </p:sp>
    </p:spTree>
    <p:extLst>
      <p:ext uri="{BB962C8B-B14F-4D97-AF65-F5344CB8AC3E}">
        <p14:creationId xmlns:p14="http://schemas.microsoft.com/office/powerpoint/2010/main" val="34949902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EEECE1"/>
                </a:solidFill>
              </a:rPr>
              <a:t>Antrim Associates, Naval Architects   www.AntrimDesign.com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05400" cy="1143000"/>
          </a:xfrm>
        </p:spPr>
        <p:txBody>
          <a:bodyPr/>
          <a:lstStyle/>
          <a:p>
            <a:r>
              <a:rPr lang="en-US" altLang="en-US" sz="2800" dirty="0">
                <a:latin typeface="Arial" charset="0"/>
              </a:rPr>
              <a:t>Guidelines for blade style</a:t>
            </a:r>
            <a:r>
              <a:rPr lang="en-US" altLang="en-US" dirty="0">
                <a:latin typeface="Arial" charset="0"/>
              </a:rPr>
              <a:t> 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Emergency Rudder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2" y="1981200"/>
            <a:ext cx="4622798" cy="4114800"/>
          </a:xfrm>
        </p:spPr>
        <p:txBody>
          <a:bodyPr/>
          <a:lstStyle/>
          <a:p>
            <a:r>
              <a:rPr lang="en-US" altLang="en-US" sz="2400" dirty="0">
                <a:latin typeface="Arial" charset="0"/>
              </a:rPr>
              <a:t>Draft half of original </a:t>
            </a:r>
            <a:r>
              <a:rPr lang="en-US" altLang="en-US" sz="2400" dirty="0" smtClean="0">
                <a:latin typeface="Arial" charset="0"/>
              </a:rPr>
              <a:t>rudder</a:t>
            </a:r>
          </a:p>
          <a:p>
            <a:endParaRPr lang="en-US" altLang="en-US" sz="2400" dirty="0">
              <a:latin typeface="Arial" charset="0"/>
            </a:endParaRPr>
          </a:p>
          <a:p>
            <a:r>
              <a:rPr lang="en-US" altLang="en-US" sz="2400" dirty="0">
                <a:latin typeface="Arial" charset="0"/>
              </a:rPr>
              <a:t>Area half of original </a:t>
            </a:r>
            <a:r>
              <a:rPr lang="en-US" altLang="en-US" sz="2400" dirty="0" smtClean="0">
                <a:latin typeface="Arial" charset="0"/>
              </a:rPr>
              <a:t>rudder</a:t>
            </a:r>
          </a:p>
          <a:p>
            <a:endParaRPr lang="en-US" altLang="en-US" sz="2400" dirty="0">
              <a:latin typeface="Arial" charset="0"/>
            </a:endParaRPr>
          </a:p>
          <a:p>
            <a:r>
              <a:rPr lang="en-US" altLang="en-US" sz="2400" dirty="0">
                <a:latin typeface="Arial" charset="0"/>
              </a:rPr>
              <a:t>Thick foil to keep it </a:t>
            </a:r>
            <a:r>
              <a:rPr lang="en-US" altLang="en-US" sz="2400" dirty="0" smtClean="0">
                <a:latin typeface="Arial" charset="0"/>
              </a:rPr>
              <a:t>strong</a:t>
            </a:r>
          </a:p>
          <a:p>
            <a:endParaRPr lang="en-US" altLang="en-US" sz="2400" dirty="0">
              <a:latin typeface="Arial" charset="0"/>
            </a:endParaRPr>
          </a:p>
          <a:p>
            <a:r>
              <a:rPr lang="en-US" altLang="en-US" sz="2400" dirty="0">
                <a:latin typeface="Arial" charset="0"/>
              </a:rPr>
              <a:t>Rough surface finish OK – may help with fat foil</a:t>
            </a: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143000"/>
            <a:ext cx="4386263" cy="51816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6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EEECE1"/>
                </a:solidFill>
              </a:rPr>
              <a:t>Antrim Associates, Naval Architects   www.AntrimDesign.com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4419600" cy="533400"/>
          </a:xfrm>
        </p:spPr>
        <p:txBody>
          <a:bodyPr/>
          <a:lstStyle/>
          <a:p>
            <a:r>
              <a:rPr lang="en-US" altLang="en-US" sz="2400" dirty="0">
                <a:latin typeface="Arial" charset="0"/>
              </a:rPr>
              <a:t>Cassette style easier to deploy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6402" y="2514602"/>
            <a:ext cx="2794000" cy="36957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  <a:latin typeface="Arial" charset="0"/>
              </a:rPr>
              <a:t>Mount the cassette 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  <a:latin typeface="Arial" charset="0"/>
              </a:rPr>
              <a:t>(better yet have it mounted for the whole voyage.)</a:t>
            </a:r>
          </a:p>
          <a:p>
            <a:pPr>
              <a:buFontTx/>
              <a:buNone/>
            </a:pPr>
            <a:endParaRPr lang="en-US" altLang="en-US" sz="2400" dirty="0">
              <a:solidFill>
                <a:srgbClr val="FFFF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  <a:latin typeface="Arial" charset="0"/>
              </a:rPr>
              <a:t>Slide the Blade down</a:t>
            </a:r>
          </a:p>
        </p:txBody>
      </p:sp>
      <p:pic>
        <p:nvPicPr>
          <p:cNvPr id="11269" name="Picture 5"/>
          <p:cNvPicPr>
            <a:picLocks noGrp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57200"/>
            <a:ext cx="5207000" cy="57912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612648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Cassette must be very strong!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EEECE1"/>
                </a:solidFill>
              </a:rPr>
              <a:t>Antrim Associates, Naval Architects   www.AntrimDesign.com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2" y="0"/>
            <a:ext cx="4970463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3962402" cy="1371600"/>
          </a:xfrm>
        </p:spPr>
        <p:txBody>
          <a:bodyPr/>
          <a:lstStyle/>
          <a:p>
            <a:r>
              <a:rPr lang="en-US" altLang="en-US" sz="2400" dirty="0"/>
              <a:t>Sample free Antrim blade </a:t>
            </a:r>
            <a:r>
              <a:rPr lang="en-US" altLang="en-US" sz="2400" dirty="0" smtClean="0"/>
              <a:t>drawing</a:t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>
                <a:hlinkClick r:id="rId3"/>
              </a:rPr>
              <a:t>www.AntrimDesign.com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205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EEECE1"/>
                </a:solidFill>
              </a:rPr>
              <a:t>Antrim Associates, Naval Architects   www.AntrimDesign.com</a:t>
            </a:r>
          </a:p>
        </p:txBody>
      </p:sp>
      <p:pic>
        <p:nvPicPr>
          <p:cNvPr id="22530" name="Picture 2" descr="C:\Documents and Settings\All Users\Documents\PDF\SOS Rudder data_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62000"/>
            <a:ext cx="4570413" cy="59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Documents and Settings\All Users\Documents\PDF\SOS Rudder data_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762002"/>
            <a:ext cx="4570412" cy="5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772400" cy="381000"/>
          </a:xfrm>
        </p:spPr>
        <p:txBody>
          <a:bodyPr/>
          <a:lstStyle/>
          <a:p>
            <a:r>
              <a:rPr lang="en-US" altLang="en-US" sz="3200"/>
              <a:t>Scanmar SOS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5405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EEECE1"/>
                </a:solidFill>
              </a:rPr>
              <a:t>Antrim Associates, Naval Architects   www.AntrimDesign.com</a:t>
            </a:r>
          </a:p>
        </p:txBody>
      </p:sp>
      <p:pic>
        <p:nvPicPr>
          <p:cNvPr id="18434" name="Picture 2" descr="C:\Documents and Settings\All Users\Documents\IMAGES\AABOATS\A27\ET O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83058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 dirty="0"/>
              <a:t>Steering Oar    </a:t>
            </a:r>
            <a:r>
              <a:rPr lang="en-US" altLang="en-US" sz="2000" dirty="0"/>
              <a:t>(viable for small, light boats only)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7520" y="1493435"/>
            <a:ext cx="2488320" cy="1629556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MS Gothic" pitchFamily="49" charset="-128"/>
              </a:rPr>
              <a:t>With open transom, pivot point is just a lashing between 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MS Gothic" pitchFamily="49" charset="-128"/>
              </a:rPr>
              <a:t>padeyes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MS Gothic" pitchFamily="49" charset="-128"/>
              </a:rPr>
              <a:t> on opposite sides of the cockpit. No hard contact.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17600" y="2745806"/>
            <a:ext cx="552960" cy="614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0480" y="3359872"/>
            <a:ext cx="1175040" cy="599017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MS Gothic" pitchFamily="49" charset="-128"/>
              </a:rPr>
              <a:t>Spare bowsprit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5120" y="3705509"/>
            <a:ext cx="1382400" cy="599017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MS Gothic" pitchFamily="49" charset="-128"/>
              </a:rPr>
              <a:t>Removable</a:t>
            </a:r>
          </a:p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MS Gothic" pitchFamily="49" charset="-128"/>
              </a:rPr>
              <a:t>blade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19040" y="3774637"/>
            <a:ext cx="207360" cy="206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76320" y="4120273"/>
            <a:ext cx="0" cy="4838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6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96" y="2902127"/>
            <a:ext cx="2705598" cy="31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431198" y="6218842"/>
            <a:ext cx="2489496" cy="39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 err="1">
                <a:solidFill>
                  <a:prstClr val="white"/>
                </a:solidFill>
              </a:rPr>
              <a:t>Galerider</a:t>
            </a:r>
            <a:endParaRPr lang="en-GB" altLang="en-US" dirty="0">
              <a:solidFill>
                <a:prstClr val="white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02" y="207295"/>
            <a:ext cx="2282038" cy="31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64244" y="3316717"/>
            <a:ext cx="3111870" cy="41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>
                <a:solidFill>
                  <a:prstClr val="white"/>
                </a:solidFill>
              </a:rPr>
              <a:t>Jordan series drogue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75" y="34549"/>
            <a:ext cx="2161020" cy="203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6" y="122362"/>
            <a:ext cx="3843736" cy="277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053572" y="2280243"/>
            <a:ext cx="1867122" cy="39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 err="1">
                <a:solidFill>
                  <a:prstClr val="white"/>
                </a:solidFill>
              </a:rPr>
              <a:t>Seabrake</a:t>
            </a:r>
            <a:endParaRPr lang="en-GB" altLang="en-US" dirty="0">
              <a:solidFill>
                <a:prstClr val="white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07458" y="3731307"/>
            <a:ext cx="5431342" cy="263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/>
              <a:t>www.seabrake.com/</a:t>
            </a:r>
          </a:p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altLang="en-US" dirty="0"/>
          </a:p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/>
              <a:t>http://www.jordanseriesdrogue.com/</a:t>
            </a:r>
          </a:p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/>
              <a:t>http://www.seriesdrogue.com/</a:t>
            </a:r>
          </a:p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altLang="en-US" dirty="0"/>
          </a:p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/>
              <a:t>http://www.hathaways.com/galerider/</a:t>
            </a:r>
          </a:p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altLang="en-US" dirty="0"/>
          </a:p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/>
              <a:t>http://www.paraanchor.com/</a:t>
            </a:r>
          </a:p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altLang="en-US" dirty="0"/>
          </a:p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GB" altLang="en-US" dirty="0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33390" y="414591"/>
            <a:ext cx="3957610" cy="93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5pPr>
            <a:lvl6pPr marL="15303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6pPr>
            <a:lvl7pPr marL="19875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7pPr>
            <a:lvl8pPr marL="24447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8pPr>
            <a:lvl9pPr marL="2901950" indent="-212725" defTabSz="45720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defTabSz="41468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dirty="0">
                <a:solidFill>
                  <a:srgbClr val="000000"/>
                </a:solidFill>
              </a:rPr>
              <a:t>http://www.seaanchor.com/</a:t>
            </a:r>
          </a:p>
        </p:txBody>
      </p:sp>
    </p:spTree>
    <p:extLst>
      <p:ext uri="{BB962C8B-B14F-4D97-AF65-F5344CB8AC3E}">
        <p14:creationId xmlns:p14="http://schemas.microsoft.com/office/powerpoint/2010/main" val="1408950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240" y="276509"/>
            <a:ext cx="3801600" cy="898654"/>
          </a:xfrm>
        </p:spPr>
        <p:txBody>
          <a:bodyPr rtlCol="0">
            <a:normAutofit fontScale="90000"/>
          </a:bodyPr>
          <a:lstStyle/>
          <a:p>
            <a:pPr defTabSz="914116" eaLnBrk="1" fontAlgn="auto" hangingPunct="1">
              <a:spcAft>
                <a:spcPts val="0"/>
              </a:spcAft>
              <a:defRPr/>
            </a:pPr>
            <a:r>
              <a:rPr lang="en-US" altLang="en-US" sz="3300" i="1" dirty="0">
                <a:solidFill>
                  <a:srgbClr val="FFFF00"/>
                </a:solidFill>
              </a:rPr>
              <a:t>Steering with a </a:t>
            </a:r>
            <a:r>
              <a:rPr lang="en-US" altLang="en-US" sz="3300" i="1" dirty="0" smtClean="0">
                <a:solidFill>
                  <a:srgbClr val="FFFF00"/>
                </a:solidFill>
              </a:rPr>
              <a:t>drogue</a:t>
            </a:r>
            <a:endParaRPr lang="en-US" altLang="en-US" sz="1600" i="1" dirty="0">
              <a:solidFill>
                <a:srgbClr val="FFFF00"/>
              </a:solidFill>
            </a:endParaRPr>
          </a:p>
        </p:txBody>
      </p:sp>
      <p:pic>
        <p:nvPicPr>
          <p:cNvPr id="31747" name="Picture 4" descr="C:\Documents and Settings\All Users\Documents\MSOffice\PowerPoint\SAS12\sbkbrkk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20" y="149776"/>
            <a:ext cx="5028480" cy="670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C:\Documents and Settings\All Users\Documents\MSOffice\PowerPoint\SAS12\sb5jjp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2" y="1175163"/>
            <a:ext cx="2014560" cy="357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C:\Documents and Settings\All Users\Documents\MSOffice\PowerPoint\SAS12\sbgckpc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80664"/>
            <a:ext cx="2014560" cy="357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7006185" y="2322919"/>
            <a:ext cx="483840" cy="345636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>
              <a:solidFill>
                <a:prstClr val="black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8116" y="4880672"/>
            <a:ext cx="2004479" cy="1801141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500" dirty="0" smtClean="0">
                <a:solidFill>
                  <a:prstClr val="white"/>
                </a:solidFill>
                <a:latin typeface="Arial" charset="0"/>
                <a:ea typeface="MS Gothic" pitchFamily="49" charset="-128"/>
              </a:rPr>
              <a:t>Steering </a:t>
            </a:r>
            <a:r>
              <a:rPr lang="en-US" sz="1500" dirty="0">
                <a:solidFill>
                  <a:prstClr val="white"/>
                </a:solidFill>
                <a:latin typeface="Arial" charset="0"/>
                <a:ea typeface="MS Gothic" pitchFamily="49" charset="-128"/>
              </a:rPr>
              <a:t>with a bridle to the drogue.</a:t>
            </a:r>
          </a:p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1500" dirty="0">
              <a:solidFill>
                <a:prstClr val="white"/>
              </a:solidFill>
              <a:latin typeface="Arial" charset="0"/>
              <a:ea typeface="MS Gothic" pitchFamily="49" charset="-128"/>
            </a:endParaRPr>
          </a:p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500" dirty="0">
                <a:solidFill>
                  <a:prstClr val="white"/>
                </a:solidFill>
                <a:latin typeface="Arial" charset="0"/>
                <a:ea typeface="MS Gothic" pitchFamily="49" charset="-128"/>
              </a:rPr>
              <a:t>One side of bridle is fixed. Boat is steered by trimming the length of the other bridle leg.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6000" y="1839073"/>
            <a:ext cx="750240" cy="513096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500" dirty="0">
                <a:solidFill>
                  <a:prstClr val="white"/>
                </a:solidFill>
                <a:latin typeface="Arial" charset="0"/>
                <a:ea typeface="MS Gothic" pitchFamily="49" charset="-128"/>
              </a:rPr>
              <a:t>Wing &amp; wing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320" y="2495737"/>
            <a:ext cx="1105920" cy="745830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500" dirty="0">
                <a:solidFill>
                  <a:prstClr val="white"/>
                </a:solidFill>
                <a:latin typeface="Arial" charset="0"/>
                <a:ea typeface="MS Gothic" pitchFamily="49" charset="-128"/>
              </a:rPr>
              <a:t>Double headsail reaching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0880" y="1424311"/>
            <a:ext cx="957600" cy="1114286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MS Gothic" pitchFamily="49" charset="-128"/>
              </a:rPr>
              <a:t>White trail of series drogue</a:t>
            </a:r>
          </a:p>
        </p:txBody>
      </p:sp>
    </p:spTree>
    <p:extLst>
      <p:ext uri="{BB962C8B-B14F-4D97-AF65-F5344CB8AC3E}">
        <p14:creationId xmlns:p14="http://schemas.microsoft.com/office/powerpoint/2010/main" val="29693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Antrim Associates, Naval Architects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336"/>
            <a:ext cx="8737600" cy="20574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FF0000"/>
                </a:solidFill>
                <a:latin typeface="Arial" charset="0"/>
              </a:rPr>
              <a:t>Check </a:t>
            </a:r>
            <a:r>
              <a:rPr lang="en-US" altLang="en-US" sz="2800" dirty="0">
                <a:solidFill>
                  <a:srgbClr val="FF0000"/>
                </a:solidFill>
                <a:latin typeface="Arial" charset="0"/>
              </a:rPr>
              <a:t>Primary Rudder before you leave</a:t>
            </a:r>
            <a:br>
              <a:rPr lang="en-US" altLang="en-US" sz="2800" dirty="0">
                <a:solidFill>
                  <a:srgbClr val="FF0000"/>
                </a:solidFill>
                <a:latin typeface="Arial" charset="0"/>
              </a:rPr>
            </a:br>
            <a:endParaRPr lang="en-US" altLang="en-US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charset="0"/>
              </a:rPr>
              <a:t>Cracks/Corrosion of post at joints and at hull </a:t>
            </a:r>
            <a:r>
              <a:rPr lang="en-US" altLang="en-US" sz="2400" dirty="0" smtClean="0">
                <a:latin typeface="Arial" charset="0"/>
              </a:rPr>
              <a:t>profile</a:t>
            </a:r>
          </a:p>
          <a:p>
            <a:endParaRPr lang="en-US" altLang="en-US" sz="2400" dirty="0">
              <a:latin typeface="Arial" charset="0"/>
            </a:endParaRPr>
          </a:p>
          <a:p>
            <a:r>
              <a:rPr lang="en-US" altLang="en-US" sz="2400" dirty="0">
                <a:latin typeface="Arial" charset="0"/>
              </a:rPr>
              <a:t>Cracks crazing in surface of rudder indicate fatigue of blade, possible hidden weakness in </a:t>
            </a:r>
            <a:r>
              <a:rPr lang="en-US" altLang="en-US" sz="2400" dirty="0" smtClean="0">
                <a:latin typeface="Arial" charset="0"/>
              </a:rPr>
              <a:t>post</a:t>
            </a:r>
          </a:p>
          <a:p>
            <a:endParaRPr lang="en-US" altLang="en-US" sz="2400" dirty="0">
              <a:latin typeface="Arial" charset="0"/>
            </a:endParaRPr>
          </a:p>
          <a:p>
            <a:r>
              <a:rPr lang="en-US" altLang="en-US" sz="2400" dirty="0">
                <a:latin typeface="Arial" charset="0"/>
              </a:rPr>
              <a:t>Condition of Upper and lower bearings, </a:t>
            </a:r>
            <a:r>
              <a:rPr lang="en-US" altLang="en-US" sz="2400" dirty="0" smtClean="0">
                <a:latin typeface="Arial" charset="0"/>
              </a:rPr>
              <a:t>gudgeons</a:t>
            </a:r>
          </a:p>
          <a:p>
            <a:endParaRPr lang="en-US" altLang="en-US" sz="2400" dirty="0">
              <a:latin typeface="Arial" charset="0"/>
            </a:endParaRPr>
          </a:p>
          <a:p>
            <a:r>
              <a:rPr lang="en-US" altLang="en-US" sz="2400" dirty="0">
                <a:latin typeface="Arial" charset="0"/>
              </a:rPr>
              <a:t>Good structural link between hull and deck where upper and lower bearings are </a:t>
            </a:r>
            <a:r>
              <a:rPr lang="en-US" altLang="en-US" sz="2400" dirty="0" smtClean="0">
                <a:latin typeface="Arial" charset="0"/>
              </a:rPr>
              <a:t>mounted</a:t>
            </a:r>
          </a:p>
          <a:p>
            <a:endParaRPr lang="en-US" altLang="en-US" sz="2400" dirty="0">
              <a:latin typeface="Arial" charset="0"/>
            </a:endParaRPr>
          </a:p>
          <a:p>
            <a:r>
              <a:rPr lang="en-US" altLang="en-US" sz="2400" dirty="0">
                <a:latin typeface="Arial" charset="0"/>
              </a:rPr>
              <a:t>Pull hard on the rudder in the boatyard. What moves?</a:t>
            </a:r>
          </a:p>
          <a:p>
            <a:pPr>
              <a:buFontTx/>
              <a:buNone/>
            </a:pPr>
            <a:endParaRPr lang="en-US" altLang="en-US" sz="2400" dirty="0">
              <a:latin typeface="Arial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charset="0"/>
            </a:endParaRPr>
          </a:p>
          <a:p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1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Wheel steered boats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the linkage carefully for wear, chafe points, proper adjustment, no wobble.</a:t>
            </a:r>
          </a:p>
          <a:p>
            <a:endParaRPr lang="en-US" dirty="0" smtClean="0"/>
          </a:p>
          <a:p>
            <a:r>
              <a:rPr lang="en-US" dirty="0" smtClean="0"/>
              <a:t>Have some serious sailing time on the system before you leave on long voyage to ensure that cable tension is proper and stretch is eliminated.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7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60" y="1216928"/>
            <a:ext cx="6354241" cy="4818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0720" y="4604163"/>
            <a:ext cx="6566400" cy="1868860"/>
          </a:xfrm>
          <a:prstGeom prst="rect">
            <a:avLst/>
          </a:prstGeom>
          <a:solidFill>
            <a:schemeClr val="bg1"/>
          </a:solidFill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>
                <a:solidFill>
                  <a:srgbClr val="FFFF00"/>
                </a:solidFill>
              </a:rPr>
              <a:t>Steering sheave pin</a:t>
            </a:r>
          </a:p>
          <a:p>
            <a:r>
              <a:rPr lang="en-US" sz="2900" dirty="0">
                <a:solidFill>
                  <a:srgbClr val="FFFF00"/>
                </a:solidFill>
              </a:rPr>
              <a:t>After the sheave bearings froze</a:t>
            </a:r>
          </a:p>
          <a:p>
            <a:endParaRPr lang="en-US" sz="2900" dirty="0">
              <a:solidFill>
                <a:srgbClr val="FFFF00"/>
              </a:solidFill>
            </a:endParaRPr>
          </a:p>
          <a:p>
            <a:endParaRPr lang="en-US" sz="2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C:\Documents and Settings\All Users\Documents\MSOffice\PowerPoint\PCupPrep12\Talk_7-10-11\RudderDistor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76263"/>
            <a:ext cx="882967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8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1028" descr="C:\Documents and Settings\All Users\Documents\MSOffice\PowerPoint\PCupPrep12\Talk_7-10-11\AlumPo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471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8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 descr="C:\Documents and Settings\All Users\Documents\MSOffice\PowerPoint\PCupPrep12\Talk_7-10-11\AlumPost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471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4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026" descr="C:\Documents and Settings\All Users\Documents\MSOffice\PowerPoint\PCupPrep12\Talk_7-10-11\AlumPos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471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706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1024</Words>
  <Application>Microsoft Office PowerPoint</Application>
  <PresentationFormat>On-screen Show (4:3)</PresentationFormat>
  <Paragraphs>171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Rudders and Emergency Steering</vt:lpstr>
      <vt:lpstr>Steering</vt:lpstr>
      <vt:lpstr>Check Primary Rudder before you leave </vt:lpstr>
      <vt:lpstr>Wheel steered boats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Problem:  Loss of rudder</vt:lpstr>
      <vt:lpstr>Emergency Steering</vt:lpstr>
      <vt:lpstr>PowerPoint Presentation</vt:lpstr>
      <vt:lpstr>When you lose your rudder</vt:lpstr>
      <vt:lpstr>Steering under  EMERGENCY RUDDER</vt:lpstr>
      <vt:lpstr>Emergency Rudder Options</vt:lpstr>
      <vt:lpstr>Emergency Rudder Pointers</vt:lpstr>
      <vt:lpstr>Guidelines for blade style  Emergency Rudder</vt:lpstr>
      <vt:lpstr>Cassette style easier to deploy</vt:lpstr>
      <vt:lpstr>Sample free Antrim blade drawing  www.AntrimDesign.com</vt:lpstr>
      <vt:lpstr>Scanmar SOS</vt:lpstr>
      <vt:lpstr>Steering Oar    (viable for small, light boats only)</vt:lpstr>
      <vt:lpstr>PowerPoint Presentation</vt:lpstr>
      <vt:lpstr>Steering with a drogue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 USING your Emergency Rudder  Check Primary Rudder before you leave</dc:title>
  <dc:creator>JKA</dc:creator>
  <cp:lastModifiedBy>JKA</cp:lastModifiedBy>
  <cp:revision>10</cp:revision>
  <dcterms:created xsi:type="dcterms:W3CDTF">2015-06-08T22:57:21Z</dcterms:created>
  <dcterms:modified xsi:type="dcterms:W3CDTF">2015-06-10T21:49:32Z</dcterms:modified>
</cp:coreProperties>
</file>